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6"/>
  </p:notesMasterIdLst>
  <p:sldIdLst>
    <p:sldId id="256" r:id="rId2"/>
    <p:sldId id="257" r:id="rId3"/>
    <p:sldId id="260" r:id="rId4"/>
    <p:sldId id="264" r:id="rId5"/>
    <p:sldId id="265" r:id="rId6"/>
    <p:sldId id="266" r:id="rId7"/>
    <p:sldId id="261" r:id="rId8"/>
    <p:sldId id="259" r:id="rId9"/>
    <p:sldId id="269" r:id="rId10"/>
    <p:sldId id="270" r:id="rId11"/>
    <p:sldId id="273" r:id="rId12"/>
    <p:sldId id="274" r:id="rId13"/>
    <p:sldId id="275" r:id="rId14"/>
    <p:sldId id="276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F130-6499-49DB-976C-A3FC95A741B1}" type="datetimeFigureOut">
              <a:rPr lang="it-IT" smtClean="0"/>
              <a:t>09/01/2025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33320-C5D7-452A-9A98-AB317D17F3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677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543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B7D9C-B6F9-FB4A-0F86-D1C4E4234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D4740F-624C-D19B-79DF-322C9422B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602256-597C-A8D3-A459-3C054EE64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BEFA8-E849-AD5D-8895-D8C477736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4146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33320-C5D7-452A-9A98-AB317D17F39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467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029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1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0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0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38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0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09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38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8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D5A3695-4A2E-2F6F-D2F3-8921A0EF51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21" y="-1"/>
            <a:ext cx="12191979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44B498-CCDC-D4DC-B7BB-68A8A7A83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4248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A11AC-ECA7-9DE7-8DA7-CF7863948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488" y="1124712"/>
            <a:ext cx="4023360" cy="3347697"/>
          </a:xfrm>
          <a:noFill/>
          <a:ln>
            <a:noFill/>
          </a:ln>
        </p:spPr>
        <p:txBody>
          <a:bodyPr anchor="t">
            <a:normAutofit/>
          </a:bodyPr>
          <a:lstStyle/>
          <a:p>
            <a:r>
              <a:rPr lang="en-GB" sz="3800" b="0" noProof="0" dirty="0"/>
              <a:t>Exercise 1 -  </a:t>
            </a:r>
            <a:br>
              <a:rPr lang="en-GB" sz="3800" b="0" noProof="0" dirty="0"/>
            </a:br>
            <a:r>
              <a:rPr lang="en-GB" sz="3800" b="0" noProof="0" dirty="0"/>
              <a:t>Finite State Machine in Python:</a:t>
            </a:r>
            <a:br>
              <a:rPr lang="en-GB" sz="3200" noProof="0" dirty="0"/>
            </a:br>
            <a:r>
              <a:rPr lang="en-GB" sz="3200" b="0" i="1" noProof="0" dirty="0"/>
              <a:t>NPC  brain’s behaviour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D9B15-6A09-4B07-A13E-7C2ACFB7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488" y="4873752"/>
            <a:ext cx="4023360" cy="1207008"/>
          </a:xfrm>
        </p:spPr>
        <p:txBody>
          <a:bodyPr anchor="t">
            <a:normAutofit/>
          </a:bodyPr>
          <a:lstStyle/>
          <a:p>
            <a:r>
              <a:rPr lang="en-GB" sz="2000" noProof="0" dirty="0"/>
              <a:t>Saccotelli Leonardo - 761047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65A4AE-FFE9-B2D5-017C-17337DDB3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701D1-A34F-CF86-7316-8761C7835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19A618-C841-FF12-92B8-648FB0E9CBF1}"/>
              </a:ext>
            </a:extLst>
          </p:cNvPr>
          <p:cNvSpPr txBox="1">
            <a:spLocks/>
          </p:cNvSpPr>
          <p:nvPr/>
        </p:nvSpPr>
        <p:spPr>
          <a:xfrm>
            <a:off x="458169" y="2658111"/>
            <a:ext cx="4023360" cy="14110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sz="3200" noProof="0" dirty="0"/>
            </a:br>
            <a:endParaRPr lang="en-GB" sz="3200" noProof="0" dirty="0"/>
          </a:p>
        </p:txBody>
      </p:sp>
    </p:spTree>
    <p:extLst>
      <p:ext uri="{BB962C8B-B14F-4D97-AF65-F5344CB8AC3E}">
        <p14:creationId xmlns:p14="http://schemas.microsoft.com/office/powerpoint/2010/main" val="159211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37F6E7-FC0E-4C08-920D-E2CB844B9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" r="1975"/>
          <a:stretch/>
        </p:blipFill>
        <p:spPr>
          <a:xfrm>
            <a:off x="0" y="0"/>
            <a:ext cx="5908158" cy="6858002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BCCA9DD-0F76-5A3C-3643-26BF76770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r="3634"/>
          <a:stretch/>
        </p:blipFill>
        <p:spPr>
          <a:xfrm>
            <a:off x="5908156" y="0"/>
            <a:ext cx="6283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8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FAE0F-BA0C-495B-69FD-265027466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295ECA8-5614-E848-447F-E25F9E6D6AB6}"/>
              </a:ext>
            </a:extLst>
          </p:cNvPr>
          <p:cNvSpPr txBox="1">
            <a:spLocks/>
          </p:cNvSpPr>
          <p:nvPr/>
        </p:nvSpPr>
        <p:spPr>
          <a:xfrm>
            <a:off x="1115568" y="129894"/>
            <a:ext cx="10168128" cy="7359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NPC </a:t>
            </a:r>
            <a:r>
              <a:rPr lang="it-IT" dirty="0" err="1"/>
              <a:t>behavior</a:t>
            </a:r>
            <a:r>
              <a:rPr lang="it-IT" dirty="0"/>
              <a:t>: Batch Test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EEE75C-30BB-2FB8-7629-BDD9E848737D}"/>
              </a:ext>
            </a:extLst>
          </p:cNvPr>
          <p:cNvGrpSpPr/>
          <p:nvPr/>
        </p:nvGrpSpPr>
        <p:grpSpPr>
          <a:xfrm>
            <a:off x="118391" y="776177"/>
            <a:ext cx="11955218" cy="5951929"/>
            <a:chOff x="93992" y="778020"/>
            <a:chExt cx="11955218" cy="55374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222EDF-B84F-F503-2BBC-B90C4D60C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3992" y="778020"/>
              <a:ext cx="11955218" cy="52825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5B2728-A3D8-8CEC-0448-0BAF774FD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300" b="79882"/>
            <a:stretch/>
          </p:blipFill>
          <p:spPr>
            <a:xfrm>
              <a:off x="93992" y="5981303"/>
              <a:ext cx="11955218" cy="33414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08F7F5-F867-9072-8A72-8636AC251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584" r="41379" b="5931"/>
            <a:stretch/>
          </p:blipFill>
          <p:spPr>
            <a:xfrm>
              <a:off x="5286225" y="4486938"/>
              <a:ext cx="6675404" cy="1679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0099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A2DEC-F4FD-A6E1-F007-05C35D265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BEBD37-E690-4493-D5C8-EE8199BB8F28}"/>
              </a:ext>
            </a:extLst>
          </p:cNvPr>
          <p:cNvSpPr txBox="1">
            <a:spLocks/>
          </p:cNvSpPr>
          <p:nvPr/>
        </p:nvSpPr>
        <p:spPr>
          <a:xfrm>
            <a:off x="1115568" y="129894"/>
            <a:ext cx="10168128" cy="7359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NPC </a:t>
            </a:r>
            <a:r>
              <a:rPr lang="it-IT" dirty="0" err="1"/>
              <a:t>behavior</a:t>
            </a:r>
            <a:r>
              <a:rPr lang="it-IT" dirty="0"/>
              <a:t>: Interactive Test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081A17-46DC-E105-1232-78983FF38791}"/>
              </a:ext>
            </a:extLst>
          </p:cNvPr>
          <p:cNvGrpSpPr/>
          <p:nvPr/>
        </p:nvGrpSpPr>
        <p:grpSpPr>
          <a:xfrm>
            <a:off x="138223" y="742724"/>
            <a:ext cx="11876568" cy="5985382"/>
            <a:chOff x="0" y="742723"/>
            <a:chExt cx="12192000" cy="69102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275E90-E576-159F-D0E5-FC597BA55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42723"/>
              <a:ext cx="12192000" cy="24623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D36CB55-540A-0E11-8CA8-FF1A65645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988955"/>
              <a:ext cx="12192000" cy="49828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EBC5503-85E7-8DB9-7B97-F7AF64A38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971772"/>
              <a:ext cx="12192000" cy="1681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2657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833DC-77DE-E474-EB56-86AE4B694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9BFAEE-EB9E-F053-9E50-9351CA5E63FE}"/>
              </a:ext>
            </a:extLst>
          </p:cNvPr>
          <p:cNvSpPr txBox="1">
            <a:spLocks/>
          </p:cNvSpPr>
          <p:nvPr/>
        </p:nvSpPr>
        <p:spPr>
          <a:xfrm>
            <a:off x="1115568" y="129894"/>
            <a:ext cx="10168128" cy="7359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NPC </a:t>
            </a:r>
            <a:r>
              <a:rPr lang="it-IT" dirty="0" err="1"/>
              <a:t>behavior</a:t>
            </a:r>
            <a:r>
              <a:rPr lang="it-IT" dirty="0"/>
              <a:t>: Interactive Test</a:t>
            </a:r>
          </a:p>
        </p:txBody>
      </p:sp>
      <p:pic>
        <p:nvPicPr>
          <p:cNvPr id="2" name="2025-01-09 00-14-18">
            <a:hlinkClick r:id="" action="ppaction://media"/>
            <a:extLst>
              <a:ext uri="{FF2B5EF4-FFF2-40B4-BE49-F238E27FC236}">
                <a16:creationId xmlns:a16="http://schemas.microsoft.com/office/drawing/2014/main" id="{F7099234-91F4-64BA-8409-94D304D716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85" end="2800"/>
                </p14:media>
              </p:ext>
            </p:extLst>
          </p:nvPr>
        </p:nvPicPr>
        <p:blipFill>
          <a:blip r:embed="rId4"/>
          <a:srcRect l="212" t="3675" r="227" b="5385"/>
          <a:stretch/>
        </p:blipFill>
        <p:spPr>
          <a:xfrm>
            <a:off x="999461" y="865839"/>
            <a:ext cx="10409274" cy="534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557673-969F-0E88-6B02-40E5CEB74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E4F990-9B22-EA21-83FC-CD02C7044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05A26B-487E-94F7-9E92-E2A7A07F9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12B254C-BB4E-5A31-16BB-ABB2B7259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-1"/>
            <a:ext cx="12191979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8232F1-07CD-BFBE-E8C5-9E0331613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4248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2340C8-846D-69B8-F949-4E283E1FB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488" y="1124712"/>
            <a:ext cx="4023360" cy="3347697"/>
          </a:xfrm>
          <a:noFill/>
          <a:ln>
            <a:noFill/>
          </a:ln>
        </p:spPr>
        <p:txBody>
          <a:bodyPr anchor="b">
            <a:normAutofit/>
          </a:bodyPr>
          <a:lstStyle/>
          <a:p>
            <a:pPr algn="ctr"/>
            <a:r>
              <a:rPr lang="en-GB" sz="3800" b="0" noProof="0" dirty="0"/>
              <a:t>Thanks for the attention</a:t>
            </a:r>
            <a:endParaRPr lang="en-GB" sz="3200" b="0" i="1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81BB74-4351-1251-0AE8-1D71D3883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DB5213-D618-A671-C74C-AD65B2579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77C407-7D5A-8FDD-F161-16D41527A380}"/>
              </a:ext>
            </a:extLst>
          </p:cNvPr>
          <p:cNvSpPr txBox="1">
            <a:spLocks/>
          </p:cNvSpPr>
          <p:nvPr/>
        </p:nvSpPr>
        <p:spPr>
          <a:xfrm>
            <a:off x="458169" y="2658111"/>
            <a:ext cx="4023360" cy="14110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sz="3200" noProof="0" dirty="0"/>
            </a:br>
            <a:endParaRPr lang="en-GB" sz="3200" noProof="0" dirty="0"/>
          </a:p>
        </p:txBody>
      </p:sp>
    </p:spTree>
    <p:extLst>
      <p:ext uri="{BB962C8B-B14F-4D97-AF65-F5344CB8AC3E}">
        <p14:creationId xmlns:p14="http://schemas.microsoft.com/office/powerpoint/2010/main" val="74408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77702-7B54-721F-6F16-5AD69CD2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GB" sz="3400" noProof="0" dirty="0"/>
              <a:t>Goal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3B994-0A4D-620A-0437-CDA03F6AE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pPr algn="just"/>
            <a:r>
              <a:rPr lang="en-GB" sz="1800" dirty="0"/>
              <a:t>Implement the NPC behaviour of a sci-fi game </a:t>
            </a:r>
            <a:r>
              <a:rPr lang="en-US" sz="1800" dirty="0"/>
              <a:t>set in a cyberpunk world</a:t>
            </a:r>
            <a:r>
              <a:rPr lang="en-GB" sz="1800" dirty="0"/>
              <a:t> using a </a:t>
            </a:r>
            <a:r>
              <a:rPr lang="en-GB" sz="1800" noProof="0" dirty="0"/>
              <a:t>Finite State Machine (FSM).</a:t>
            </a:r>
          </a:p>
          <a:p>
            <a:pPr algn="just"/>
            <a:r>
              <a:rPr lang="en-US" sz="1800" dirty="0"/>
              <a:t>The NPCs are advanced AI-controlled robotic guards.</a:t>
            </a:r>
          </a:p>
          <a:p>
            <a:pPr algn="just"/>
            <a:r>
              <a:rPr lang="en-US" sz="1800" dirty="0"/>
              <a:t>NPC are the backbone of the corporations' security systems, patrolling, detecting anomalies, and responding dynamically to the player’s actions. </a:t>
            </a:r>
            <a:endParaRPr lang="en-GB" sz="1700" noProof="0" dirty="0"/>
          </a:p>
        </p:txBody>
      </p:sp>
      <p:pic>
        <p:nvPicPr>
          <p:cNvPr id="5" name="Picture 4" descr="A group of people walking in a futuristic city&#10;&#10;Description automatically generated">
            <a:extLst>
              <a:ext uri="{FF2B5EF4-FFF2-40B4-BE49-F238E27FC236}">
                <a16:creationId xmlns:a16="http://schemas.microsoft.com/office/drawing/2014/main" id="{8EAC7BA3-0CB1-AE60-C3C6-7709061E9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4" r="2211" b="2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30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009ACB-3BCC-EC57-78B1-139F6D3D9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7167F-6D55-28BA-F533-ED075A525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GB" sz="5200" noProof="0"/>
              <a:t>How?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40086-58A0-586E-100C-BEC097604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8" b="7188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2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10860-A568-E14C-71EB-E50BAE203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GB" sz="1800" noProof="0" dirty="0"/>
              <a:t>NPC behaviour is formalized adopting the JSON format to capture the key components of the FSM.</a:t>
            </a:r>
            <a:endParaRPr lang="en-GB" sz="1800" dirty="0"/>
          </a:p>
          <a:p>
            <a:pPr algn="just">
              <a:lnSpc>
                <a:spcPct val="100000"/>
              </a:lnSpc>
            </a:pPr>
            <a:r>
              <a:rPr lang="en-GB" sz="1800" dirty="0"/>
              <a:t>FSM coded in Python, implementing both the </a:t>
            </a:r>
            <a:r>
              <a:rPr lang="en-GB" sz="1800" b="1" dirty="0"/>
              <a:t>batch</a:t>
            </a:r>
            <a:r>
              <a:rPr lang="en-GB" sz="1800" dirty="0"/>
              <a:t> and </a:t>
            </a:r>
            <a:r>
              <a:rPr lang="en-GB" sz="1800" b="1" dirty="0"/>
              <a:t>interactive</a:t>
            </a:r>
            <a:r>
              <a:rPr lang="en-GB" sz="1800" dirty="0"/>
              <a:t> mode.</a:t>
            </a:r>
          </a:p>
          <a:p>
            <a:pPr algn="just">
              <a:lnSpc>
                <a:spcPct val="100000"/>
              </a:lnSpc>
            </a:pPr>
            <a:r>
              <a:rPr lang="en-GB" sz="1800" dirty="0"/>
              <a:t>Library used: </a:t>
            </a:r>
          </a:p>
          <a:p>
            <a:pPr lvl="1" algn="just">
              <a:lnSpc>
                <a:spcPct val="100000"/>
              </a:lnSpc>
            </a:pPr>
            <a:r>
              <a:rPr lang="en-GB" sz="1800" dirty="0"/>
              <a:t>click 8.1.8</a:t>
            </a:r>
          </a:p>
          <a:p>
            <a:pPr lvl="1" algn="just">
              <a:lnSpc>
                <a:spcPct val="100000"/>
              </a:lnSpc>
            </a:pPr>
            <a:r>
              <a:rPr lang="en-GB" sz="1800" dirty="0" err="1"/>
              <a:t>colorama</a:t>
            </a:r>
            <a:r>
              <a:rPr lang="en-GB" sz="1800" dirty="0"/>
              <a:t> 0.4.6</a:t>
            </a:r>
          </a:p>
          <a:p>
            <a:pPr lvl="1" algn="just">
              <a:lnSpc>
                <a:spcPct val="100000"/>
              </a:lnSpc>
            </a:pPr>
            <a:r>
              <a:rPr lang="en-GB" sz="1800" dirty="0" err="1"/>
              <a:t>graphviz</a:t>
            </a:r>
            <a:r>
              <a:rPr lang="en-GB" sz="1800" dirty="0"/>
              <a:t> 0.20.3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400" noProof="0" dirty="0"/>
          </a:p>
        </p:txBody>
      </p:sp>
    </p:spTree>
    <p:extLst>
      <p:ext uri="{BB962C8B-B14F-4D97-AF65-F5344CB8AC3E}">
        <p14:creationId xmlns:p14="http://schemas.microsoft.com/office/powerpoint/2010/main" val="585814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BA74-ACBF-44ED-D4BE-EFC44616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NPC </a:t>
            </a:r>
            <a:r>
              <a:rPr lang="it-IT" dirty="0" err="1"/>
              <a:t>behavior</a:t>
            </a:r>
            <a:r>
              <a:rPr lang="it-IT" dirty="0"/>
              <a:t>: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0335C-447C-0532-5B64-74072E147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43" y="2218099"/>
            <a:ext cx="11018067" cy="3954101"/>
          </a:xfrm>
        </p:spPr>
        <p:txBody>
          <a:bodyPr>
            <a:normAutofit fontScale="70000" lnSpcReduction="20000"/>
          </a:bodyPr>
          <a:lstStyle/>
          <a:p>
            <a:r>
              <a:rPr lang="it-IT" b="1" dirty="0"/>
              <a:t>Patrol</a:t>
            </a:r>
            <a:r>
              <a:rPr lang="it-IT" dirty="0"/>
              <a:t>: NPC </a:t>
            </a:r>
            <a:r>
              <a:rPr lang="it-IT" dirty="0" err="1"/>
              <a:t>moves</a:t>
            </a:r>
            <a:r>
              <a:rPr lang="it-IT" dirty="0"/>
              <a:t> </a:t>
            </a:r>
            <a:r>
              <a:rPr lang="it-IT" dirty="0" err="1"/>
              <a:t>along</a:t>
            </a:r>
            <a:r>
              <a:rPr lang="it-IT" dirty="0"/>
              <a:t> </a:t>
            </a:r>
            <a:r>
              <a:rPr lang="en-US" dirty="0"/>
              <a:t>predefined routes, scanning for unusual activity.</a:t>
            </a:r>
            <a:endParaRPr lang="it-IT" dirty="0"/>
          </a:p>
          <a:p>
            <a:r>
              <a:rPr lang="it-IT" b="1" dirty="0"/>
              <a:t>Investigate</a:t>
            </a:r>
            <a:r>
              <a:rPr lang="it-IT" dirty="0"/>
              <a:t>: </a:t>
            </a:r>
            <a:r>
              <a:rPr lang="en-US" dirty="0"/>
              <a:t>NPC moves to the last known location of a suspicious entity to gather more information.</a:t>
            </a:r>
            <a:endParaRPr lang="it-IT" dirty="0"/>
          </a:p>
          <a:p>
            <a:r>
              <a:rPr lang="it-IT" b="1" dirty="0"/>
              <a:t>Attack</a:t>
            </a:r>
            <a:r>
              <a:rPr lang="it-IT" dirty="0"/>
              <a:t>: NPC </a:t>
            </a:r>
            <a:r>
              <a:rPr lang="it-IT" dirty="0" err="1"/>
              <a:t>engages</a:t>
            </a:r>
            <a:r>
              <a:rPr lang="it-IT" dirty="0"/>
              <a:t> the player,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weapons</a:t>
            </a:r>
            <a:r>
              <a:rPr lang="it-IT" dirty="0"/>
              <a:t> and </a:t>
            </a:r>
            <a:r>
              <a:rPr lang="it-IT" dirty="0" err="1"/>
              <a:t>tactics</a:t>
            </a:r>
            <a:r>
              <a:rPr lang="it-IT" dirty="0"/>
              <a:t> to </a:t>
            </a:r>
            <a:r>
              <a:rPr lang="it-IT" dirty="0" err="1"/>
              <a:t>neutralize</a:t>
            </a:r>
            <a:r>
              <a:rPr lang="it-IT" dirty="0"/>
              <a:t> the </a:t>
            </a:r>
            <a:r>
              <a:rPr lang="it-IT" dirty="0" err="1"/>
              <a:t>threat</a:t>
            </a:r>
            <a:r>
              <a:rPr lang="it-IT" dirty="0"/>
              <a:t>.</a:t>
            </a:r>
          </a:p>
          <a:p>
            <a:r>
              <a:rPr lang="it-IT" b="1" dirty="0" err="1"/>
              <a:t>Retreat</a:t>
            </a:r>
            <a:r>
              <a:rPr lang="it-IT" dirty="0"/>
              <a:t>: NPC </a:t>
            </a:r>
            <a:r>
              <a:rPr lang="en-US" dirty="0"/>
              <a:t>withdraws from combat to regroup or repair.</a:t>
            </a:r>
            <a:endParaRPr lang="it-IT" b="1" dirty="0"/>
          </a:p>
          <a:p>
            <a:r>
              <a:rPr lang="it-IT" b="1" dirty="0"/>
              <a:t>Reboot</a:t>
            </a:r>
            <a:r>
              <a:rPr lang="it-IT" dirty="0"/>
              <a:t>: NPC </a:t>
            </a:r>
            <a:r>
              <a:rPr lang="en-US" dirty="0"/>
              <a:t>performs system diagnostics and self-repair routines after retreating or being damaged.</a:t>
            </a:r>
            <a:endParaRPr lang="it-IT" b="1" dirty="0"/>
          </a:p>
          <a:p>
            <a:r>
              <a:rPr lang="it-IT" b="1" dirty="0"/>
              <a:t>Idle</a:t>
            </a:r>
            <a:r>
              <a:rPr lang="it-IT" dirty="0"/>
              <a:t>: NPC </a:t>
            </a:r>
            <a:r>
              <a:rPr lang="en-US" dirty="0"/>
              <a:t>remains inactive, either due to a failed reboot or lack of immediate threats.</a:t>
            </a:r>
            <a:endParaRPr lang="it-IT" b="1" dirty="0"/>
          </a:p>
          <a:p>
            <a:r>
              <a:rPr lang="it-IT" b="1" dirty="0"/>
              <a:t>Call Backup</a:t>
            </a:r>
            <a:r>
              <a:rPr lang="it-IT" dirty="0"/>
              <a:t>: NPC </a:t>
            </a:r>
            <a:r>
              <a:rPr lang="en-US" dirty="0"/>
              <a:t>sends a distress signal for reinforcements and temporarily retreats.</a:t>
            </a:r>
            <a:endParaRPr lang="it-IT" b="1" dirty="0"/>
          </a:p>
          <a:p>
            <a:r>
              <a:rPr lang="it-IT" b="1" dirty="0" err="1"/>
              <a:t>Search</a:t>
            </a:r>
            <a:r>
              <a:rPr lang="it-IT" b="1" dirty="0"/>
              <a:t> Area</a:t>
            </a:r>
            <a:r>
              <a:rPr lang="it-IT" dirty="0"/>
              <a:t>: NPC </a:t>
            </a:r>
            <a:r>
              <a:rPr lang="it-IT" dirty="0" err="1"/>
              <a:t>expands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</a:t>
            </a:r>
            <a:r>
              <a:rPr lang="it-IT" dirty="0" err="1"/>
              <a:t>radius</a:t>
            </a:r>
            <a:r>
              <a:rPr lang="it-IT" dirty="0"/>
              <a:t>, scanning the </a:t>
            </a:r>
            <a:r>
              <a:rPr lang="it-IT" dirty="0" err="1"/>
              <a:t>environment</a:t>
            </a:r>
            <a:r>
              <a:rPr lang="it-IT" dirty="0"/>
              <a:t> for the player. </a:t>
            </a:r>
            <a:endParaRPr lang="it-IT" b="1" dirty="0"/>
          </a:p>
          <a:p>
            <a:r>
              <a:rPr lang="it-IT" b="1" dirty="0"/>
              <a:t>Monitor</a:t>
            </a:r>
            <a:r>
              <a:rPr lang="it-IT" dirty="0"/>
              <a:t>: NPC </a:t>
            </a:r>
            <a:r>
              <a:rPr lang="it-IT" dirty="0" err="1"/>
              <a:t>passively</a:t>
            </a:r>
            <a:r>
              <a:rPr lang="it-IT" dirty="0"/>
              <a:t> </a:t>
            </a:r>
            <a:r>
              <a:rPr lang="it-IT" dirty="0" err="1"/>
              <a:t>observes</a:t>
            </a:r>
            <a:r>
              <a:rPr lang="it-IT" dirty="0"/>
              <a:t> the player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seems</a:t>
            </a:r>
            <a:r>
              <a:rPr lang="it-IT" dirty="0"/>
              <a:t> non-</a:t>
            </a:r>
            <a:r>
              <a:rPr lang="it-IT" dirty="0" err="1"/>
              <a:t>hostile</a:t>
            </a:r>
            <a:r>
              <a:rPr lang="it-IT" dirty="0"/>
              <a:t>.</a:t>
            </a:r>
          </a:p>
          <a:p>
            <a:r>
              <a:rPr lang="it-IT" b="1" dirty="0" err="1">
                <a:solidFill>
                  <a:schemeClr val="accent2"/>
                </a:solidFill>
              </a:rPr>
              <a:t>Initial</a:t>
            </a:r>
            <a:r>
              <a:rPr lang="it-IT" b="1" dirty="0">
                <a:solidFill>
                  <a:schemeClr val="accent2"/>
                </a:solidFill>
              </a:rPr>
              <a:t> state</a:t>
            </a:r>
            <a:r>
              <a:rPr lang="it-IT" dirty="0"/>
              <a:t>: </a:t>
            </a:r>
            <a:r>
              <a:rPr lang="it-IT" b="1" dirty="0"/>
              <a:t>Patrol</a:t>
            </a:r>
            <a:r>
              <a:rPr lang="it-IT" dirty="0"/>
              <a:t> - </a:t>
            </a:r>
            <a:r>
              <a:rPr lang="it-IT" b="1" dirty="0" err="1">
                <a:solidFill>
                  <a:schemeClr val="accent2"/>
                </a:solidFill>
              </a:rPr>
              <a:t>Accept</a:t>
            </a:r>
            <a:r>
              <a:rPr lang="it-IT" b="1" dirty="0">
                <a:solidFill>
                  <a:schemeClr val="accent2"/>
                </a:solidFill>
              </a:rPr>
              <a:t> </a:t>
            </a:r>
            <a:r>
              <a:rPr lang="it-IT" b="1" dirty="0" err="1">
                <a:solidFill>
                  <a:schemeClr val="accent2"/>
                </a:solidFill>
              </a:rPr>
              <a:t>states</a:t>
            </a:r>
            <a:r>
              <a:rPr lang="it-IT" dirty="0"/>
              <a:t>: </a:t>
            </a:r>
            <a:r>
              <a:rPr lang="it-IT" b="1" dirty="0"/>
              <a:t>Patrol</a:t>
            </a:r>
            <a:r>
              <a:rPr lang="it-IT" dirty="0"/>
              <a:t>, </a:t>
            </a:r>
            <a:r>
              <a:rPr lang="it-IT" b="1" dirty="0"/>
              <a:t>Idle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7922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F3088-D008-BA63-CE04-D78C64B06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3576-963E-D986-62CB-AAA78702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NPC </a:t>
            </a:r>
            <a:r>
              <a:rPr lang="it-IT" dirty="0" err="1"/>
              <a:t>behavior</a:t>
            </a:r>
            <a:r>
              <a:rPr lang="it-IT" dirty="0"/>
              <a:t>: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F7FC3-ACE8-F12B-3532-66186E95C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43" y="2218099"/>
            <a:ext cx="11018067" cy="4481465"/>
          </a:xfrm>
        </p:spPr>
        <p:txBody>
          <a:bodyPr>
            <a:normAutofit fontScale="32500" lnSpcReduction="20000"/>
          </a:bodyPr>
          <a:lstStyle/>
          <a:p>
            <a:r>
              <a:rPr lang="it-IT" sz="4300" b="1" dirty="0"/>
              <a:t>Player </a:t>
            </a:r>
            <a:r>
              <a:rPr lang="it-IT" sz="4300" b="1" dirty="0" err="1"/>
              <a:t>detected</a:t>
            </a:r>
            <a:r>
              <a:rPr lang="it-IT" sz="4300" dirty="0"/>
              <a:t>: </a:t>
            </a:r>
            <a:r>
              <a:rPr lang="en-US" sz="4300" dirty="0"/>
              <a:t>NPC directly sees or senses the player in its detection radius.</a:t>
            </a:r>
            <a:endParaRPr lang="it-IT" sz="4300" dirty="0"/>
          </a:p>
          <a:p>
            <a:r>
              <a:rPr lang="it-IT" sz="4300" b="1" dirty="0"/>
              <a:t>Player </a:t>
            </a:r>
            <a:r>
              <a:rPr lang="it-IT" sz="4300" b="1" dirty="0" err="1"/>
              <a:t>suspicious</a:t>
            </a:r>
            <a:r>
              <a:rPr lang="it-IT" sz="4300" dirty="0"/>
              <a:t>: </a:t>
            </a:r>
            <a:r>
              <a:rPr lang="en-US" sz="4300" dirty="0"/>
              <a:t>NPC observes unusual or ambiguous player behavior.</a:t>
            </a:r>
          </a:p>
          <a:p>
            <a:r>
              <a:rPr lang="it-IT" sz="4300" b="1" dirty="0"/>
              <a:t>Player </a:t>
            </a:r>
            <a:r>
              <a:rPr lang="it-IT" sz="4300" b="1" dirty="0" err="1"/>
              <a:t>hostile</a:t>
            </a:r>
            <a:r>
              <a:rPr lang="it-IT" sz="4300" dirty="0"/>
              <a:t>: </a:t>
            </a:r>
            <a:r>
              <a:rPr lang="en-US" sz="4300" dirty="0"/>
              <a:t>NPC identifies the player as a direct threat, such as attacking, hacking systems, or destroying objects.</a:t>
            </a:r>
            <a:endParaRPr lang="it-IT" sz="4300" dirty="0"/>
          </a:p>
          <a:p>
            <a:r>
              <a:rPr lang="it-IT" sz="4300" b="1" dirty="0"/>
              <a:t>Player </a:t>
            </a:r>
            <a:r>
              <a:rPr lang="it-IT" sz="4300" b="1" dirty="0" err="1"/>
              <a:t>not</a:t>
            </a:r>
            <a:r>
              <a:rPr lang="it-IT" sz="4300" b="1" dirty="0"/>
              <a:t> </a:t>
            </a:r>
            <a:r>
              <a:rPr lang="it-IT" sz="4300" b="1" dirty="0" err="1"/>
              <a:t>hostile</a:t>
            </a:r>
            <a:r>
              <a:rPr lang="it-IT" sz="4300" dirty="0"/>
              <a:t>: </a:t>
            </a:r>
            <a:r>
              <a:rPr lang="en-US" sz="4300" dirty="0"/>
              <a:t>NPC determines that the player's actions are non-threatening after investigation</a:t>
            </a:r>
          </a:p>
          <a:p>
            <a:r>
              <a:rPr lang="it-IT" sz="4300" b="1" dirty="0"/>
              <a:t>Player out of </a:t>
            </a:r>
            <a:r>
              <a:rPr lang="it-IT" sz="4300" b="1" dirty="0" err="1"/>
              <a:t>sight</a:t>
            </a:r>
            <a:r>
              <a:rPr lang="it-IT" sz="4300" b="1" dirty="0"/>
              <a:t>: </a:t>
            </a:r>
            <a:r>
              <a:rPr lang="en-US" sz="4300" dirty="0"/>
              <a:t>NPC loses visual or sensory contact with the player, such as when the player hides or escapes the detection radius.</a:t>
            </a:r>
            <a:endParaRPr lang="it-IT" sz="4300" b="1" dirty="0"/>
          </a:p>
          <a:p>
            <a:r>
              <a:rPr lang="it-IT" sz="4300" b="1" dirty="0"/>
              <a:t>Low health</a:t>
            </a:r>
            <a:r>
              <a:rPr lang="it-IT" sz="4300" dirty="0"/>
              <a:t>: </a:t>
            </a:r>
            <a:r>
              <a:rPr lang="en-US" sz="4300" dirty="0"/>
              <a:t>NPC's health drops below a critical threshold, prompting defensive or retreating behavior.</a:t>
            </a:r>
          </a:p>
          <a:p>
            <a:r>
              <a:rPr lang="it-IT" sz="4300" b="1" dirty="0"/>
              <a:t>System </a:t>
            </a:r>
            <a:r>
              <a:rPr lang="it-IT" sz="4300" b="1" dirty="0" err="1"/>
              <a:t>damaged</a:t>
            </a:r>
            <a:r>
              <a:rPr lang="it-IT" sz="4300" dirty="0"/>
              <a:t>: </a:t>
            </a:r>
            <a:r>
              <a:rPr lang="en-US" sz="4300" dirty="0"/>
              <a:t>NPC sustains significant damage, requiring it to enter a reboot or idle state for repairs.</a:t>
            </a:r>
            <a:endParaRPr lang="it-IT" sz="4300" b="1" dirty="0"/>
          </a:p>
          <a:p>
            <a:r>
              <a:rPr lang="it-IT" sz="4300" b="1" dirty="0"/>
              <a:t>Player </a:t>
            </a:r>
            <a:r>
              <a:rPr lang="it-IT" sz="4300" b="1" dirty="0" err="1"/>
              <a:t>defeated</a:t>
            </a:r>
            <a:r>
              <a:rPr lang="it-IT" sz="4300" dirty="0"/>
              <a:t>: </a:t>
            </a:r>
            <a:r>
              <a:rPr lang="en-US" sz="4300" dirty="0"/>
              <a:t>NPC successfully neutralizes the player.</a:t>
            </a:r>
            <a:endParaRPr lang="it-IT" sz="4300" b="1" dirty="0"/>
          </a:p>
          <a:p>
            <a:r>
              <a:rPr lang="it-IT" sz="4300" b="1" dirty="0"/>
              <a:t>System </a:t>
            </a:r>
            <a:r>
              <a:rPr lang="it-IT" sz="4300" b="1" dirty="0" err="1"/>
              <a:t>repaired</a:t>
            </a:r>
            <a:r>
              <a:rPr lang="it-IT" sz="4300" dirty="0"/>
              <a:t>: </a:t>
            </a:r>
            <a:r>
              <a:rPr lang="en-US" sz="4300" dirty="0"/>
              <a:t>NPC completes its self-repair routines or receives external repairs, allowing it to resume normal activities.</a:t>
            </a:r>
            <a:endParaRPr lang="it-IT" sz="4300" b="1" dirty="0"/>
          </a:p>
          <a:p>
            <a:r>
              <a:rPr lang="it-IT" sz="4300" b="1" dirty="0"/>
              <a:t>Backup </a:t>
            </a:r>
            <a:r>
              <a:rPr lang="it-IT" sz="4300" b="1" dirty="0" err="1"/>
              <a:t>arrived</a:t>
            </a:r>
            <a:r>
              <a:rPr lang="it-IT" sz="4300" dirty="0"/>
              <a:t>: </a:t>
            </a:r>
            <a:r>
              <a:rPr lang="en-US" sz="4300" dirty="0"/>
              <a:t>Reinforcements summoned by the NPC arrive on the scene, enabling it to re-engage or continue an attack.</a:t>
            </a:r>
            <a:endParaRPr lang="it-IT" sz="4300" dirty="0"/>
          </a:p>
          <a:p>
            <a:r>
              <a:rPr lang="it-IT" sz="4300" b="1" dirty="0"/>
              <a:t>Lost player</a:t>
            </a:r>
            <a:r>
              <a:rPr lang="it-IT" sz="4300" dirty="0"/>
              <a:t>: </a:t>
            </a:r>
            <a:r>
              <a:rPr lang="en-US" sz="4300" dirty="0"/>
              <a:t>NPC concludes that it can no longer locate the player after a prolonged search.</a:t>
            </a:r>
            <a:endParaRPr lang="it-IT" sz="4300" dirty="0"/>
          </a:p>
          <a:p>
            <a:r>
              <a:rPr lang="it-IT" sz="4300" b="1" dirty="0"/>
              <a:t>Player </a:t>
            </a:r>
            <a:r>
              <a:rPr lang="it-IT" sz="4300" b="1" dirty="0" err="1"/>
              <a:t>attacking</a:t>
            </a:r>
            <a:r>
              <a:rPr lang="it-IT" sz="4300" b="1" dirty="0"/>
              <a:t> </a:t>
            </a:r>
            <a:r>
              <a:rPr lang="it-IT" sz="4300" b="1" dirty="0" err="1"/>
              <a:t>others</a:t>
            </a:r>
            <a:r>
              <a:rPr lang="it-IT" sz="4300" dirty="0"/>
              <a:t>: </a:t>
            </a:r>
            <a:r>
              <a:rPr lang="en-US" sz="4300" dirty="0"/>
              <a:t>NPC observes the player engaging in combat with other NPCs or damaging allied systems, triggering an escalation.</a:t>
            </a:r>
            <a:endParaRPr lang="it-IT" sz="43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7005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03EC1C2B-14F7-0357-4AD6-C8AA0DDF4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6" y="865839"/>
            <a:ext cx="11896747" cy="55349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EC1C487-FCE4-AAAC-C0D9-72AC1AF31AE9}"/>
              </a:ext>
            </a:extLst>
          </p:cNvPr>
          <p:cNvSpPr txBox="1">
            <a:spLocks/>
          </p:cNvSpPr>
          <p:nvPr/>
        </p:nvSpPr>
        <p:spPr>
          <a:xfrm>
            <a:off x="1115568" y="129894"/>
            <a:ext cx="10168128" cy="7359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NPC </a:t>
            </a:r>
            <a:r>
              <a:rPr lang="it-IT" dirty="0" err="1"/>
              <a:t>behavior</a:t>
            </a:r>
            <a:r>
              <a:rPr lang="it-IT" dirty="0"/>
              <a:t>: </a:t>
            </a:r>
            <a:r>
              <a:rPr lang="it-IT" dirty="0" err="1"/>
              <a:t>Rapresentations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8888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43C09F-C7C2-6098-5903-D167B162F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D5D685D-02E0-9FE0-226D-6DE828CB5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8" r="2" b="5977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8B157-5215-5B3B-6A44-10B8C2A25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JSON File</a:t>
            </a:r>
            <a:endParaRPr lang="en-US" sz="4800" noProof="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03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robot in a city&#10;&#10;Description automatically generated">
            <a:extLst>
              <a:ext uri="{FF2B5EF4-FFF2-40B4-BE49-F238E27FC236}">
                <a16:creationId xmlns:a16="http://schemas.microsoft.com/office/drawing/2014/main" id="{967A2B93-6701-6212-DA10-98889F450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4" r="1206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32B35-3B2B-43C5-3017-F65CECEF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4647472" cy="1124712"/>
          </a:xfrm>
        </p:spPr>
        <p:txBody>
          <a:bodyPr anchor="b">
            <a:normAutofit/>
          </a:bodyPr>
          <a:lstStyle/>
          <a:p>
            <a:r>
              <a:rPr lang="it-IT" sz="2800" dirty="0"/>
              <a:t>Python </a:t>
            </a:r>
            <a:r>
              <a:rPr lang="it-IT" sz="2800" dirty="0" err="1"/>
              <a:t>implementation</a:t>
            </a:r>
            <a:endParaRPr lang="it-IT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BB95B34-278C-A8B2-5559-106463B7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647473" cy="3948560"/>
          </a:xfrm>
        </p:spPr>
        <p:txBody>
          <a:bodyPr anchor="t">
            <a:normAutofit/>
          </a:bodyPr>
          <a:lstStyle/>
          <a:p>
            <a:r>
              <a:rPr lang="en-US" sz="1800" i="1" dirty="0"/>
              <a:t>fsm.py </a:t>
            </a:r>
            <a:r>
              <a:rPr lang="en-US" sz="1800" i="1" dirty="0">
                <a:sym typeface="Wingdings" panose="05000000000000000000" pitchFamily="2" charset="2"/>
              </a:rPr>
              <a:t> </a:t>
            </a:r>
            <a:r>
              <a:rPr lang="en-US" sz="1800" dirty="0"/>
              <a:t>a class that model the FSM behavior with the following methods: </a:t>
            </a:r>
          </a:p>
          <a:p>
            <a:pPr lvl="1"/>
            <a:r>
              <a:rPr lang="en-US" sz="1400" i="1" dirty="0" err="1"/>
              <a:t>get_valid_input</a:t>
            </a:r>
            <a:r>
              <a:rPr lang="en-US" sz="1400" i="1" dirty="0"/>
              <a:t>()</a:t>
            </a:r>
          </a:p>
          <a:p>
            <a:pPr lvl="1"/>
            <a:r>
              <a:rPr lang="en-US" sz="1400" i="1" dirty="0"/>
              <a:t>transition()</a:t>
            </a:r>
          </a:p>
          <a:p>
            <a:pPr lvl="1"/>
            <a:r>
              <a:rPr lang="en-US" sz="1400" i="1" dirty="0"/>
              <a:t>run()</a:t>
            </a:r>
          </a:p>
          <a:p>
            <a:pPr lvl="1"/>
            <a:r>
              <a:rPr lang="en-US" sz="1400" i="1" dirty="0" err="1"/>
              <a:t>print_acceptance</a:t>
            </a:r>
            <a:r>
              <a:rPr lang="en-US" sz="1400" i="1" dirty="0"/>
              <a:t>()</a:t>
            </a:r>
          </a:p>
          <a:p>
            <a:pPr lvl="1"/>
            <a:r>
              <a:rPr lang="en-US" sz="1400" i="1" dirty="0" err="1"/>
              <a:t>print_model</a:t>
            </a:r>
            <a:r>
              <a:rPr lang="en-US" sz="1400" i="1" dirty="0"/>
              <a:t>()</a:t>
            </a:r>
          </a:p>
          <a:p>
            <a:pPr lvl="1"/>
            <a:r>
              <a:rPr lang="en-US" sz="1400" i="1" dirty="0" err="1"/>
              <a:t>draw_model</a:t>
            </a:r>
            <a:r>
              <a:rPr lang="en-US" sz="1400" i="1" dirty="0"/>
              <a:t>()</a:t>
            </a:r>
            <a:endParaRPr lang="en-US" sz="1800" dirty="0"/>
          </a:p>
          <a:p>
            <a:r>
              <a:rPr lang="en-US" sz="1800" i="1" dirty="0"/>
              <a:t>main.py </a:t>
            </a:r>
            <a:r>
              <a:rPr lang="en-US" sz="1800" i="1" dirty="0">
                <a:sym typeface="Wingdings" panose="05000000000000000000" pitchFamily="2" charset="2"/>
              </a:rPr>
              <a:t> </a:t>
            </a:r>
            <a:r>
              <a:rPr lang="en-US" sz="1800" dirty="0">
                <a:sym typeface="Wingdings" panose="05000000000000000000" pitchFamily="2" charset="2"/>
              </a:rPr>
              <a:t>the program to simulate the behavior of the NPC, both in batch and iterative mode.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536224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D1928B2-8779-DB45-2B6F-8DBFF0CA1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" r="2056"/>
          <a:stretch/>
        </p:blipFill>
        <p:spPr>
          <a:xfrm>
            <a:off x="-4" y="1"/>
            <a:ext cx="6096000" cy="685800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4E95797-6251-1886-1E9A-1A5A5BC2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7972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574</Words>
  <Application>Microsoft Office PowerPoint</Application>
  <PresentationFormat>Widescreen</PresentationFormat>
  <Paragraphs>57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Arial</vt:lpstr>
      <vt:lpstr>Avenir Next LT Pro</vt:lpstr>
      <vt:lpstr>Calibri</vt:lpstr>
      <vt:lpstr>Neue Haas Grotesk Text Pro</vt:lpstr>
      <vt:lpstr>Wingdings</vt:lpstr>
      <vt:lpstr>AccentBoxVTI</vt:lpstr>
      <vt:lpstr>Exercise 1 -   Finite State Machine in Python: NPC  brain’s behaviour</vt:lpstr>
      <vt:lpstr>Goal</vt:lpstr>
      <vt:lpstr>How?</vt:lpstr>
      <vt:lpstr>NPC behavior: States</vt:lpstr>
      <vt:lpstr>NPC behavior: Events</vt:lpstr>
      <vt:lpstr>PowerPoint Presentation</vt:lpstr>
      <vt:lpstr>JSON File</vt:lpstr>
      <vt:lpstr>Python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SACCOTELLI LEONARDO</dc:creator>
  <cp:lastModifiedBy>SACCOTELLI LEONARDO</cp:lastModifiedBy>
  <cp:revision>16</cp:revision>
  <dcterms:created xsi:type="dcterms:W3CDTF">2025-01-07T22:04:01Z</dcterms:created>
  <dcterms:modified xsi:type="dcterms:W3CDTF">2025-01-09T20:55:50Z</dcterms:modified>
</cp:coreProperties>
</file>